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3" r:id="rId1"/>
  </p:sldMasterIdLst>
  <p:notesMasterIdLst>
    <p:notesMasterId r:id="rId29"/>
  </p:notesMasterIdLst>
  <p:sldIdLst>
    <p:sldId id="391" r:id="rId2"/>
    <p:sldId id="473" r:id="rId3"/>
    <p:sldId id="393" r:id="rId4"/>
    <p:sldId id="397" r:id="rId5"/>
    <p:sldId id="472" r:id="rId6"/>
    <p:sldId id="372" r:id="rId7"/>
    <p:sldId id="399" r:id="rId8"/>
    <p:sldId id="385" r:id="rId9"/>
    <p:sldId id="389" r:id="rId10"/>
    <p:sldId id="394" r:id="rId11"/>
    <p:sldId id="395" r:id="rId12"/>
    <p:sldId id="400" r:id="rId13"/>
    <p:sldId id="401" r:id="rId14"/>
    <p:sldId id="402" r:id="rId15"/>
    <p:sldId id="403" r:id="rId16"/>
    <p:sldId id="404" r:id="rId17"/>
    <p:sldId id="405" r:id="rId18"/>
    <p:sldId id="406" r:id="rId19"/>
    <p:sldId id="409" r:id="rId20"/>
    <p:sldId id="407" r:id="rId21"/>
    <p:sldId id="408" r:id="rId22"/>
    <p:sldId id="410" r:id="rId23"/>
    <p:sldId id="411" r:id="rId24"/>
    <p:sldId id="412" r:id="rId25"/>
    <p:sldId id="413" r:id="rId26"/>
    <p:sldId id="414" r:id="rId27"/>
    <p:sldId id="492" r:id="rId28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F4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1" autoAdjust="0"/>
    <p:restoredTop sz="89777" autoAdjust="0"/>
  </p:normalViewPr>
  <p:slideViewPr>
    <p:cSldViewPr snapToGrid="0">
      <p:cViewPr varScale="1">
        <p:scale>
          <a:sx n="97" d="100"/>
          <a:sy n="97" d="100"/>
        </p:scale>
        <p:origin x="124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59606E-8F8C-46E6-B4A5-E9D4FDF0A303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4DD2DCE-6ADE-42A0-8A00-C6F3F365A26B}">
      <dgm:prSet phldrT="[Text]"/>
      <dgm:spPr/>
      <dgm:t>
        <a:bodyPr/>
        <a:lstStyle/>
        <a:p>
          <a:r>
            <a:rPr lang="de-DE" dirty="0"/>
            <a:t>Vulnerability</a:t>
          </a:r>
        </a:p>
      </dgm:t>
    </dgm:pt>
    <dgm:pt modelId="{DD953020-148C-4CC3-BC67-71AAF0BC95CE}" type="parTrans" cxnId="{16B9EE9A-E111-4D9E-9CD9-D1F766F9D8D8}">
      <dgm:prSet/>
      <dgm:spPr/>
      <dgm:t>
        <a:bodyPr/>
        <a:lstStyle/>
        <a:p>
          <a:endParaRPr lang="de-DE"/>
        </a:p>
      </dgm:t>
    </dgm:pt>
    <dgm:pt modelId="{95E61F59-8332-43EC-97E6-9194DD0F6BA5}" type="sibTrans" cxnId="{16B9EE9A-E111-4D9E-9CD9-D1F766F9D8D8}">
      <dgm:prSet/>
      <dgm:spPr/>
      <dgm:t>
        <a:bodyPr/>
        <a:lstStyle/>
        <a:p>
          <a:endParaRPr lang="de-DE"/>
        </a:p>
      </dgm:t>
    </dgm:pt>
    <dgm:pt modelId="{35D2EDA9-29A0-417C-AF9A-2035EE0FC930}">
      <dgm:prSet phldrT="[Text]"/>
      <dgm:spPr/>
      <dgm:t>
        <a:bodyPr/>
        <a:lstStyle/>
        <a:p>
          <a:r>
            <a:rPr lang="de-DE"/>
            <a:t>Portuguese Landscape</a:t>
          </a:r>
        </a:p>
      </dgm:t>
    </dgm:pt>
    <dgm:pt modelId="{0190BEBB-F4DD-4964-88EF-D42BF97820A2}" type="parTrans" cxnId="{6046AB73-828F-4B2C-81C4-D3B95E20A106}">
      <dgm:prSet/>
      <dgm:spPr/>
      <dgm:t>
        <a:bodyPr/>
        <a:lstStyle/>
        <a:p>
          <a:endParaRPr lang="en-US"/>
        </a:p>
      </dgm:t>
    </dgm:pt>
    <dgm:pt modelId="{5CF76968-90DE-4FCE-A1DA-AF9B509C1088}" type="sibTrans" cxnId="{6046AB73-828F-4B2C-81C4-D3B95E20A106}">
      <dgm:prSet/>
      <dgm:spPr/>
      <dgm:t>
        <a:bodyPr/>
        <a:lstStyle/>
        <a:p>
          <a:endParaRPr lang="en-US"/>
        </a:p>
      </dgm:t>
    </dgm:pt>
    <dgm:pt modelId="{46C02386-F1CA-434D-A82F-93433FD3D345}">
      <dgm:prSet phldrT="[Text]"/>
      <dgm:spPr/>
      <dgm:t>
        <a:bodyPr/>
        <a:lstStyle/>
        <a:p>
          <a:r>
            <a:rPr lang="en-US"/>
            <a:t>Common Attack Vectors</a:t>
          </a:r>
          <a:endParaRPr lang="de-DE" dirty="0"/>
        </a:p>
      </dgm:t>
    </dgm:pt>
    <dgm:pt modelId="{62787198-15BC-4CDA-AE6F-9BF5EDA1802F}" type="parTrans" cxnId="{03054909-0353-41E4-922D-6B264DB6DE5B}">
      <dgm:prSet/>
      <dgm:spPr/>
      <dgm:t>
        <a:bodyPr/>
        <a:lstStyle/>
        <a:p>
          <a:endParaRPr lang="en-US"/>
        </a:p>
      </dgm:t>
    </dgm:pt>
    <dgm:pt modelId="{7DDDC6FD-AF16-4A53-B819-656C79F3932E}" type="sibTrans" cxnId="{03054909-0353-41E4-922D-6B264DB6DE5B}">
      <dgm:prSet/>
      <dgm:spPr/>
      <dgm:t>
        <a:bodyPr/>
        <a:lstStyle/>
        <a:p>
          <a:endParaRPr lang="en-US"/>
        </a:p>
      </dgm:t>
    </dgm:pt>
    <dgm:pt modelId="{55850409-4DE0-454C-A21C-B1F663681D7A}" type="pres">
      <dgm:prSet presAssocID="{7759606E-8F8C-46E6-B4A5-E9D4FDF0A303}" presName="Name0" presStyleCnt="0">
        <dgm:presLayoutVars>
          <dgm:chMax val="7"/>
          <dgm:chPref val="7"/>
          <dgm:dir/>
        </dgm:presLayoutVars>
      </dgm:prSet>
      <dgm:spPr/>
    </dgm:pt>
    <dgm:pt modelId="{8E6B8565-0C85-42A9-9335-A8077DD5C6AA}" type="pres">
      <dgm:prSet presAssocID="{7759606E-8F8C-46E6-B4A5-E9D4FDF0A303}" presName="Name1" presStyleCnt="0"/>
      <dgm:spPr/>
    </dgm:pt>
    <dgm:pt modelId="{B9E3A042-9F5D-48AF-997C-8315DAD36198}" type="pres">
      <dgm:prSet presAssocID="{7759606E-8F8C-46E6-B4A5-E9D4FDF0A303}" presName="cycle" presStyleCnt="0"/>
      <dgm:spPr/>
    </dgm:pt>
    <dgm:pt modelId="{FB24CC59-8232-4E9A-BAB1-D60D51A29459}" type="pres">
      <dgm:prSet presAssocID="{7759606E-8F8C-46E6-B4A5-E9D4FDF0A303}" presName="srcNode" presStyleLbl="node1" presStyleIdx="0" presStyleCnt="3"/>
      <dgm:spPr/>
    </dgm:pt>
    <dgm:pt modelId="{FC97BD6D-CD99-4821-80ED-782211115F1A}" type="pres">
      <dgm:prSet presAssocID="{7759606E-8F8C-46E6-B4A5-E9D4FDF0A303}" presName="conn" presStyleLbl="parChTrans1D2" presStyleIdx="0" presStyleCnt="1"/>
      <dgm:spPr/>
    </dgm:pt>
    <dgm:pt modelId="{29E6EA9F-4111-4090-BC7A-02D89083AA83}" type="pres">
      <dgm:prSet presAssocID="{7759606E-8F8C-46E6-B4A5-E9D4FDF0A303}" presName="extraNode" presStyleLbl="node1" presStyleIdx="0" presStyleCnt="3"/>
      <dgm:spPr/>
    </dgm:pt>
    <dgm:pt modelId="{A4208F82-C493-4577-B79D-AF15C3CCDFB0}" type="pres">
      <dgm:prSet presAssocID="{7759606E-8F8C-46E6-B4A5-E9D4FDF0A303}" presName="dstNode" presStyleLbl="node1" presStyleIdx="0" presStyleCnt="3"/>
      <dgm:spPr/>
    </dgm:pt>
    <dgm:pt modelId="{F0B29C53-122E-4A18-AF50-18967326F7A7}" type="pres">
      <dgm:prSet presAssocID="{E4DD2DCE-6ADE-42A0-8A00-C6F3F365A26B}" presName="text_1" presStyleLbl="node1" presStyleIdx="0" presStyleCnt="3">
        <dgm:presLayoutVars>
          <dgm:bulletEnabled val="1"/>
        </dgm:presLayoutVars>
      </dgm:prSet>
      <dgm:spPr/>
    </dgm:pt>
    <dgm:pt modelId="{5DDD9621-F94A-400A-AEEF-5E415336D924}" type="pres">
      <dgm:prSet presAssocID="{E4DD2DCE-6ADE-42A0-8A00-C6F3F365A26B}" presName="accent_1" presStyleCnt="0"/>
      <dgm:spPr/>
    </dgm:pt>
    <dgm:pt modelId="{A839D322-B1CB-4685-8BE1-D7C4CBA1DED5}" type="pres">
      <dgm:prSet presAssocID="{E4DD2DCE-6ADE-42A0-8A00-C6F3F365A26B}" presName="accentRepeatNode" presStyleLbl="solidFgAcc1" presStyleIdx="0" presStyleCnt="3"/>
      <dgm:spPr/>
    </dgm:pt>
    <dgm:pt modelId="{7F3312BA-69D3-442F-B82A-B05F70439E2B}" type="pres">
      <dgm:prSet presAssocID="{46C02386-F1CA-434D-A82F-93433FD3D345}" presName="text_2" presStyleLbl="node1" presStyleIdx="1" presStyleCnt="3">
        <dgm:presLayoutVars>
          <dgm:bulletEnabled val="1"/>
        </dgm:presLayoutVars>
      </dgm:prSet>
      <dgm:spPr/>
    </dgm:pt>
    <dgm:pt modelId="{2EE8ADB2-DBF1-4560-934B-2321B71E4618}" type="pres">
      <dgm:prSet presAssocID="{46C02386-F1CA-434D-A82F-93433FD3D345}" presName="accent_2" presStyleCnt="0"/>
      <dgm:spPr/>
    </dgm:pt>
    <dgm:pt modelId="{B45A13D0-BCAB-4182-B0B2-95E4541F1250}" type="pres">
      <dgm:prSet presAssocID="{46C02386-F1CA-434D-A82F-93433FD3D345}" presName="accentRepeatNode" presStyleLbl="solidFgAcc1" presStyleIdx="1" presStyleCnt="3"/>
      <dgm:spPr/>
    </dgm:pt>
    <dgm:pt modelId="{085DB469-67B4-4A3B-B6B7-B79066F1D1EC}" type="pres">
      <dgm:prSet presAssocID="{35D2EDA9-29A0-417C-AF9A-2035EE0FC930}" presName="text_3" presStyleLbl="node1" presStyleIdx="2" presStyleCnt="3">
        <dgm:presLayoutVars>
          <dgm:bulletEnabled val="1"/>
        </dgm:presLayoutVars>
      </dgm:prSet>
      <dgm:spPr/>
    </dgm:pt>
    <dgm:pt modelId="{3A12CE53-9FCE-45FF-A9AE-C1FDAF038B8C}" type="pres">
      <dgm:prSet presAssocID="{35D2EDA9-29A0-417C-AF9A-2035EE0FC930}" presName="accent_3" presStyleCnt="0"/>
      <dgm:spPr/>
    </dgm:pt>
    <dgm:pt modelId="{D70627D5-D0B0-46D5-9C1A-7DBD9AC4C211}" type="pres">
      <dgm:prSet presAssocID="{35D2EDA9-29A0-417C-AF9A-2035EE0FC930}" presName="accentRepeatNode" presStyleLbl="solidFgAcc1" presStyleIdx="2" presStyleCnt="3"/>
      <dgm:spPr/>
    </dgm:pt>
  </dgm:ptLst>
  <dgm:cxnLst>
    <dgm:cxn modelId="{03054909-0353-41E4-922D-6B264DB6DE5B}" srcId="{7759606E-8F8C-46E6-B4A5-E9D4FDF0A303}" destId="{46C02386-F1CA-434D-A82F-93433FD3D345}" srcOrd="1" destOrd="0" parTransId="{62787198-15BC-4CDA-AE6F-9BF5EDA1802F}" sibTransId="{7DDDC6FD-AF16-4A53-B819-656C79F3932E}"/>
    <dgm:cxn modelId="{75DBD63B-1158-4885-8523-BB3155A9E4B8}" type="presOf" srcId="{35D2EDA9-29A0-417C-AF9A-2035EE0FC930}" destId="{085DB469-67B4-4A3B-B6B7-B79066F1D1EC}" srcOrd="0" destOrd="0" presId="urn:microsoft.com/office/officeart/2008/layout/VerticalCurvedList"/>
    <dgm:cxn modelId="{6046AB73-828F-4B2C-81C4-D3B95E20A106}" srcId="{7759606E-8F8C-46E6-B4A5-E9D4FDF0A303}" destId="{35D2EDA9-29A0-417C-AF9A-2035EE0FC930}" srcOrd="2" destOrd="0" parTransId="{0190BEBB-F4DD-4964-88EF-D42BF97820A2}" sibTransId="{5CF76968-90DE-4FCE-A1DA-AF9B509C1088}"/>
    <dgm:cxn modelId="{C064C653-D523-4B73-B549-40A570A7606B}" type="presOf" srcId="{46C02386-F1CA-434D-A82F-93433FD3D345}" destId="{7F3312BA-69D3-442F-B82A-B05F70439E2B}" srcOrd="0" destOrd="0" presId="urn:microsoft.com/office/officeart/2008/layout/VerticalCurvedList"/>
    <dgm:cxn modelId="{9732017D-71CA-44DB-A6F3-55EC042D1CD8}" type="presOf" srcId="{7759606E-8F8C-46E6-B4A5-E9D4FDF0A303}" destId="{55850409-4DE0-454C-A21C-B1F663681D7A}" srcOrd="0" destOrd="0" presId="urn:microsoft.com/office/officeart/2008/layout/VerticalCurvedList"/>
    <dgm:cxn modelId="{16B9EE9A-E111-4D9E-9CD9-D1F766F9D8D8}" srcId="{7759606E-8F8C-46E6-B4A5-E9D4FDF0A303}" destId="{E4DD2DCE-6ADE-42A0-8A00-C6F3F365A26B}" srcOrd="0" destOrd="0" parTransId="{DD953020-148C-4CC3-BC67-71AAF0BC95CE}" sibTransId="{95E61F59-8332-43EC-97E6-9194DD0F6BA5}"/>
    <dgm:cxn modelId="{288A80B8-99B6-4D71-A975-FE4C7AACB279}" type="presOf" srcId="{E4DD2DCE-6ADE-42A0-8A00-C6F3F365A26B}" destId="{F0B29C53-122E-4A18-AF50-18967326F7A7}" srcOrd="0" destOrd="0" presId="urn:microsoft.com/office/officeart/2008/layout/VerticalCurvedList"/>
    <dgm:cxn modelId="{3F4250DD-C633-4BA2-A64B-EF59FB6933AF}" type="presOf" srcId="{95E61F59-8332-43EC-97E6-9194DD0F6BA5}" destId="{FC97BD6D-CD99-4821-80ED-782211115F1A}" srcOrd="0" destOrd="0" presId="urn:microsoft.com/office/officeart/2008/layout/VerticalCurvedList"/>
    <dgm:cxn modelId="{8230AFCF-8038-4B0A-9AD5-191B05E4B705}" type="presParOf" srcId="{55850409-4DE0-454C-A21C-B1F663681D7A}" destId="{8E6B8565-0C85-42A9-9335-A8077DD5C6AA}" srcOrd="0" destOrd="0" presId="urn:microsoft.com/office/officeart/2008/layout/VerticalCurvedList"/>
    <dgm:cxn modelId="{2F984471-F7C7-4B69-AAE9-E895C6815C05}" type="presParOf" srcId="{8E6B8565-0C85-42A9-9335-A8077DD5C6AA}" destId="{B9E3A042-9F5D-48AF-997C-8315DAD36198}" srcOrd="0" destOrd="0" presId="urn:microsoft.com/office/officeart/2008/layout/VerticalCurvedList"/>
    <dgm:cxn modelId="{D3ABBE97-CAFD-4785-90C7-3F68944F1C64}" type="presParOf" srcId="{B9E3A042-9F5D-48AF-997C-8315DAD36198}" destId="{FB24CC59-8232-4E9A-BAB1-D60D51A29459}" srcOrd="0" destOrd="0" presId="urn:microsoft.com/office/officeart/2008/layout/VerticalCurvedList"/>
    <dgm:cxn modelId="{A79196C2-D204-4609-8824-1BBD901008E7}" type="presParOf" srcId="{B9E3A042-9F5D-48AF-997C-8315DAD36198}" destId="{FC97BD6D-CD99-4821-80ED-782211115F1A}" srcOrd="1" destOrd="0" presId="urn:microsoft.com/office/officeart/2008/layout/VerticalCurvedList"/>
    <dgm:cxn modelId="{CC8EB40E-3396-42AD-9138-846EC5C54EA8}" type="presParOf" srcId="{B9E3A042-9F5D-48AF-997C-8315DAD36198}" destId="{29E6EA9F-4111-4090-BC7A-02D89083AA83}" srcOrd="2" destOrd="0" presId="urn:microsoft.com/office/officeart/2008/layout/VerticalCurvedList"/>
    <dgm:cxn modelId="{2F8BD978-AF78-4EF0-AC06-232B51E45BF7}" type="presParOf" srcId="{B9E3A042-9F5D-48AF-997C-8315DAD36198}" destId="{A4208F82-C493-4577-B79D-AF15C3CCDFB0}" srcOrd="3" destOrd="0" presId="urn:microsoft.com/office/officeart/2008/layout/VerticalCurvedList"/>
    <dgm:cxn modelId="{88971A8B-D1C4-43A9-BB69-DA42E4F60E1F}" type="presParOf" srcId="{8E6B8565-0C85-42A9-9335-A8077DD5C6AA}" destId="{F0B29C53-122E-4A18-AF50-18967326F7A7}" srcOrd="1" destOrd="0" presId="urn:microsoft.com/office/officeart/2008/layout/VerticalCurvedList"/>
    <dgm:cxn modelId="{99D685F3-2EB9-4FE5-92B8-80003BD7EADB}" type="presParOf" srcId="{8E6B8565-0C85-42A9-9335-A8077DD5C6AA}" destId="{5DDD9621-F94A-400A-AEEF-5E415336D924}" srcOrd="2" destOrd="0" presId="urn:microsoft.com/office/officeart/2008/layout/VerticalCurvedList"/>
    <dgm:cxn modelId="{56B4C117-7C5B-4729-85BA-A5ED8ACA504B}" type="presParOf" srcId="{5DDD9621-F94A-400A-AEEF-5E415336D924}" destId="{A839D322-B1CB-4685-8BE1-D7C4CBA1DED5}" srcOrd="0" destOrd="0" presId="urn:microsoft.com/office/officeart/2008/layout/VerticalCurvedList"/>
    <dgm:cxn modelId="{BE63CC37-735E-4804-979D-D9705313D35F}" type="presParOf" srcId="{8E6B8565-0C85-42A9-9335-A8077DD5C6AA}" destId="{7F3312BA-69D3-442F-B82A-B05F70439E2B}" srcOrd="3" destOrd="0" presId="urn:microsoft.com/office/officeart/2008/layout/VerticalCurvedList"/>
    <dgm:cxn modelId="{9D6EA9D4-88FD-43B3-A70F-89A3190D72FE}" type="presParOf" srcId="{8E6B8565-0C85-42A9-9335-A8077DD5C6AA}" destId="{2EE8ADB2-DBF1-4560-934B-2321B71E4618}" srcOrd="4" destOrd="0" presId="urn:microsoft.com/office/officeart/2008/layout/VerticalCurvedList"/>
    <dgm:cxn modelId="{BCC0031B-CEF1-448F-9BCC-E42D754AA23B}" type="presParOf" srcId="{2EE8ADB2-DBF1-4560-934B-2321B71E4618}" destId="{B45A13D0-BCAB-4182-B0B2-95E4541F1250}" srcOrd="0" destOrd="0" presId="urn:microsoft.com/office/officeart/2008/layout/VerticalCurvedList"/>
    <dgm:cxn modelId="{B7FD78DD-B3A4-4E6A-8E20-8BB175CD17EA}" type="presParOf" srcId="{8E6B8565-0C85-42A9-9335-A8077DD5C6AA}" destId="{085DB469-67B4-4A3B-B6B7-B79066F1D1EC}" srcOrd="5" destOrd="0" presId="urn:microsoft.com/office/officeart/2008/layout/VerticalCurvedList"/>
    <dgm:cxn modelId="{26AE345F-EF04-48BF-A64A-DDCB934E1D79}" type="presParOf" srcId="{8E6B8565-0C85-42A9-9335-A8077DD5C6AA}" destId="{3A12CE53-9FCE-45FF-A9AE-C1FDAF038B8C}" srcOrd="6" destOrd="0" presId="urn:microsoft.com/office/officeart/2008/layout/VerticalCurvedList"/>
    <dgm:cxn modelId="{592DAC2F-49D9-480C-B7F3-A35302DA904B}" type="presParOf" srcId="{3A12CE53-9FCE-45FF-A9AE-C1FDAF038B8C}" destId="{D70627D5-D0B0-46D5-9C1A-7DBD9AC4C21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7BD6D-CD99-4821-80ED-782211115F1A}">
      <dsp:nvSpPr>
        <dsp:cNvPr id="0" name=""/>
        <dsp:cNvSpPr/>
      </dsp:nvSpPr>
      <dsp:spPr>
        <a:xfrm>
          <a:off x="-4887094" y="-748915"/>
          <a:ext cx="5820592" cy="5820592"/>
        </a:xfrm>
        <a:prstGeom prst="blockArc">
          <a:avLst>
            <a:gd name="adj1" fmla="val 18900000"/>
            <a:gd name="adj2" fmla="val 2700000"/>
            <a:gd name="adj3" fmla="val 371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B29C53-122E-4A18-AF50-18967326F7A7}">
      <dsp:nvSpPr>
        <dsp:cNvPr id="0" name=""/>
        <dsp:cNvSpPr/>
      </dsp:nvSpPr>
      <dsp:spPr>
        <a:xfrm>
          <a:off x="600380" y="432276"/>
          <a:ext cx="9514634" cy="8645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6238" tIns="119380" rIns="119380" bIns="11938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700" kern="1200" dirty="0"/>
            <a:t>Vulnerability</a:t>
          </a:r>
        </a:p>
      </dsp:txBody>
      <dsp:txXfrm>
        <a:off x="600380" y="432276"/>
        <a:ext cx="9514634" cy="864552"/>
      </dsp:txXfrm>
    </dsp:sp>
    <dsp:sp modelId="{A839D322-B1CB-4685-8BE1-D7C4CBA1DED5}">
      <dsp:nvSpPr>
        <dsp:cNvPr id="0" name=""/>
        <dsp:cNvSpPr/>
      </dsp:nvSpPr>
      <dsp:spPr>
        <a:xfrm>
          <a:off x="60034" y="324207"/>
          <a:ext cx="1080690" cy="10806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3312BA-69D3-442F-B82A-B05F70439E2B}">
      <dsp:nvSpPr>
        <dsp:cNvPr id="0" name=""/>
        <dsp:cNvSpPr/>
      </dsp:nvSpPr>
      <dsp:spPr>
        <a:xfrm>
          <a:off x="914644" y="1729104"/>
          <a:ext cx="9200369" cy="8645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6238" tIns="119380" rIns="119380" bIns="11938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Common Attack Vectors</a:t>
          </a:r>
          <a:endParaRPr lang="de-DE" sz="4700" kern="1200" dirty="0"/>
        </a:p>
      </dsp:txBody>
      <dsp:txXfrm>
        <a:off x="914644" y="1729104"/>
        <a:ext cx="9200369" cy="864552"/>
      </dsp:txXfrm>
    </dsp:sp>
    <dsp:sp modelId="{B45A13D0-BCAB-4182-B0B2-95E4541F1250}">
      <dsp:nvSpPr>
        <dsp:cNvPr id="0" name=""/>
        <dsp:cNvSpPr/>
      </dsp:nvSpPr>
      <dsp:spPr>
        <a:xfrm>
          <a:off x="374299" y="1621035"/>
          <a:ext cx="1080690" cy="10806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5DB469-67B4-4A3B-B6B7-B79066F1D1EC}">
      <dsp:nvSpPr>
        <dsp:cNvPr id="0" name=""/>
        <dsp:cNvSpPr/>
      </dsp:nvSpPr>
      <dsp:spPr>
        <a:xfrm>
          <a:off x="600380" y="3025933"/>
          <a:ext cx="9514634" cy="8645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6238" tIns="119380" rIns="119380" bIns="11938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700" kern="1200"/>
            <a:t>Portuguese Landscape</a:t>
          </a:r>
        </a:p>
      </dsp:txBody>
      <dsp:txXfrm>
        <a:off x="600380" y="3025933"/>
        <a:ext cx="9514634" cy="864552"/>
      </dsp:txXfrm>
    </dsp:sp>
    <dsp:sp modelId="{D70627D5-D0B0-46D5-9C1A-7DBD9AC4C211}">
      <dsp:nvSpPr>
        <dsp:cNvPr id="0" name=""/>
        <dsp:cNvSpPr/>
      </dsp:nvSpPr>
      <dsp:spPr>
        <a:xfrm>
          <a:off x="60034" y="2917864"/>
          <a:ext cx="1080690" cy="10806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6592EC6-5A83-49E7-90B3-C3A79E6C41BE}" type="datetimeFigureOut">
              <a:rPr lang="pt-PT" smtClean="0"/>
              <a:t>16/06/2024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49E601C-C450-47E1-B990-E40DA3095D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16867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noProof="0" dirty="0">
                <a:solidFill>
                  <a:schemeClr val="lt1"/>
                </a:solidFill>
                <a:latin typeface="+mj-lt"/>
                <a:ea typeface="+mn-ea"/>
                <a:cs typeface="+mn-cs"/>
              </a:rPr>
              <a:t>Vulnerability - </a:t>
            </a:r>
            <a:r>
              <a:rPr kumimoji="0" lang="en-US" sz="1200" b="0" i="0" u="none" strike="noStrike" kern="0" cap="none" spc="0" normalizeH="0" baseline="0" noProof="0" dirty="0"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Known weakness in the system that can be exploited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noProof="0" dirty="0">
                <a:solidFill>
                  <a:schemeClr val="lt1"/>
                </a:solidFill>
                <a:latin typeface="+mj-lt"/>
                <a:ea typeface="+mn-ea"/>
                <a:cs typeface="+mn-cs"/>
              </a:rPr>
              <a:t>Incident - </a:t>
            </a:r>
            <a:r>
              <a:rPr kumimoji="0" lang="en-US" sz="1200" b="0" i="0" u="none" strike="noStrike" kern="0" cap="none" spc="0" normalizeH="0" baseline="0" noProof="0" dirty="0"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Exploitation of the existing vulnerability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99768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https://www.shodan.io/search?query=vuln%3ACVE-2019-0708+country%3Apt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62078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https://www.shodan.io/search?query=country%3Apt+port%3A%22445%22+Authentication%3A+%22disabled%22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845123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https://images.shodan.io/?query=vnc+screenshot.label%3Aloggedin+country%3Apt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63014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 err="1"/>
              <a:t>High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Critical</a:t>
            </a:r>
            <a:r>
              <a:rPr lang="pt-PT" dirty="0"/>
              <a:t> </a:t>
            </a:r>
            <a:r>
              <a:rPr lang="pt-PT" dirty="0" err="1"/>
              <a:t>amounts</a:t>
            </a:r>
            <a:r>
              <a:rPr lang="pt-PT" dirty="0"/>
              <a:t> to more </a:t>
            </a:r>
            <a:r>
              <a:rPr lang="pt-PT" dirty="0" err="1"/>
              <a:t>than</a:t>
            </a:r>
            <a:r>
              <a:rPr lang="pt-PT" dirty="0"/>
              <a:t> 53%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all</a:t>
            </a:r>
            <a:r>
              <a:rPr lang="pt-PT" dirty="0"/>
              <a:t> </a:t>
            </a:r>
            <a:r>
              <a:rPr lang="pt-PT" dirty="0" err="1"/>
              <a:t>vulnerabilities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46551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rockyou.txt contains 14,341,564 unique passwords, used in 32,603,388 accounts.</a:t>
            </a:r>
          </a:p>
          <a:p>
            <a:r>
              <a:rPr lang="en-US" dirty="0"/>
              <a:t>https://www.troyhunt.com/the-773-million-record-collection-1-data-reach/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25823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https://www.shodan.io/search?query=contabilidade+port%3A445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Shared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Authenticated disabled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World accessible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23131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https://images.shodan.io/?query=ransomware</a:t>
            </a:r>
          </a:p>
          <a:p>
            <a:endParaRPr lang="en-US" dirty="0"/>
          </a:p>
          <a:p>
            <a:r>
              <a:rPr lang="en-US" dirty="0"/>
              <a:t>https://www.nomoreransom.org/en/index.html</a:t>
            </a:r>
          </a:p>
          <a:p>
            <a:endParaRPr lang="en-US" dirty="0"/>
          </a:p>
          <a:p>
            <a:r>
              <a:rPr lang="en-US" dirty="0"/>
              <a:t>https://www.bleepingcomputer.com/news/security/french-hospital-chc-sv-refuses-to-pay-lockbit-extortion-demand/</a:t>
            </a:r>
          </a:p>
          <a:p>
            <a:endParaRPr lang="en-US" dirty="0"/>
          </a:p>
          <a:p>
            <a:r>
              <a:rPr lang="en-US" dirty="0"/>
              <a:t>https://www.darkreading.com/cyberattacks-data-breaches/hubris-may-have-caused-lockbit-s-downfall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20078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https://ransomwatch.telemetry.ltd/#/README</a:t>
            </a:r>
          </a:p>
          <a:p>
            <a:endParaRPr lang="en-US" dirty="0"/>
          </a:p>
          <a:p>
            <a:r>
              <a:rPr lang="en-US" dirty="0"/>
              <a:t>https://ransomwatch.telemetry.ltd/#/recentposts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00836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https://exposure.shodan.io/#/PT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9379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https://www.shodan.io/search?query=vuln%3ACVE-2022-32548+country%3Apt</a:t>
            </a:r>
          </a:p>
          <a:p>
            <a:endParaRPr lang="en-US" dirty="0"/>
          </a:p>
          <a:p>
            <a:r>
              <a:rPr lang="en-US" dirty="0"/>
              <a:t>https://www.shodan.io/search?query=vuln%3Ams17-010+country%3Apt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67368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https://www.shodan.io/search?query=vuln%3ACVE-2014-0160+country%3Apt</a:t>
            </a:r>
          </a:p>
          <a:p>
            <a:endParaRPr lang="en-US" dirty="0"/>
          </a:p>
          <a:p>
            <a:r>
              <a:rPr lang="en-US" dirty="0"/>
              <a:t>https://www.shodan.io/search?query=vuln%3ACVE-2020-0796+country%3Apt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26376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C499FD4-AB4B-8210-EDF2-9578E953AF03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B21FBB7-5F1C-24C7-5656-14BFDF3841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40257" y="0"/>
              <a:ext cx="3951743" cy="6858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A21CD60-2BED-5388-90DE-E36189584C1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666750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7876" y="2404534"/>
            <a:ext cx="10142722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7876" y="4050833"/>
            <a:ext cx="10142722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BCB05-EA7E-44DC-97BE-58A805AD25BC}" type="datetime1">
              <a:rPr lang="pt-PT" smtClean="0"/>
              <a:t>16/06/2024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/>
              <a:t>Pedro Vieira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1368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10163262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470400"/>
            <a:ext cx="10163263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92A08-58DB-4CD7-9227-BCA0FCAF4AE3}" type="datetime1">
              <a:rPr lang="pt-PT" smtClean="0"/>
              <a:t>16/06/2024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7387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3" y="609600"/>
            <a:ext cx="990926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470400"/>
            <a:ext cx="10163263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F6664-E0C7-4017-8A50-570C06B0E7C0}" type="datetime1">
              <a:rPr lang="pt-PT" smtClean="0"/>
              <a:t>16/06/2024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5144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10163262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10163263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A9CCE-D00E-43FA-8FDB-8FEBC374F1C6}" type="datetime1">
              <a:rPr lang="pt-PT" smtClean="0"/>
              <a:t>16/06/2024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6828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877" y="609600"/>
            <a:ext cx="10142718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10163263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10163263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79A8A-93CD-482C-9E1D-915CF5FDBFC1}" type="datetime1">
              <a:rPr lang="pt-PT" smtClean="0"/>
              <a:t>16/06/2024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1457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10154796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10163263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10163263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1E9C-3E3D-4AEE-8A25-B2C48F1A6A5C}" type="datetime1">
              <a:rPr lang="pt-PT" smtClean="0"/>
              <a:t>16/06/2024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641295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4AB5-A0C1-4319-8DD1-CDAB34C10BCE}" type="datetime1">
              <a:rPr lang="pt-PT" smtClean="0"/>
              <a:t>16/06/2024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7177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35855" y="609600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4" y="609600"/>
            <a:ext cx="8698019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9E19E-80D2-4EB3-97E8-45865D57D424}" type="datetime1">
              <a:rPr lang="pt-PT" smtClean="0"/>
              <a:t>16/06/2024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42400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11026"/>
            <a:ext cx="10163264" cy="13208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750" y="1718631"/>
            <a:ext cx="10173848" cy="43227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62063" y="6073568"/>
            <a:ext cx="911939" cy="365125"/>
          </a:xfrm>
        </p:spPr>
        <p:txBody>
          <a:bodyPr/>
          <a:lstStyle/>
          <a:p>
            <a:fld id="{CEBA6D6C-BE12-40BD-A9B2-43DEDDE28154}" type="datetime1">
              <a:rPr lang="pt-PT" smtClean="0"/>
              <a:t>16/06/2024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12562" y="6065837"/>
            <a:ext cx="6297612" cy="365125"/>
          </a:xfrm>
        </p:spPr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7334" y="6065837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74757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700867"/>
            <a:ext cx="10163263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10163262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2D30-95BD-49E5-9EEE-7F8336ADB62A}" type="datetime1">
              <a:rPr lang="pt-PT" smtClean="0"/>
              <a:t>16/06/2024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84864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51853"/>
            <a:ext cx="4963302" cy="42725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E8BAF-32BA-4955-9962-488BB89F2AE2}" type="datetime1">
              <a:rPr lang="pt-PT" smtClean="0"/>
              <a:t>16/06/2024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66ABE86-C800-AE13-E4EC-F907455F05E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877296" y="1651854"/>
            <a:ext cx="4963302" cy="42658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87B2801-5D3E-53CF-89E9-FBD6335FB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11026"/>
            <a:ext cx="10163264" cy="13208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972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876" y="1588103"/>
            <a:ext cx="496330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275430"/>
            <a:ext cx="4963302" cy="376593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74EE7-453F-4704-BEB1-A7F76D65F11D}" type="datetime1">
              <a:rPr lang="pt-PT" smtClean="0"/>
              <a:t>16/06/2024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9323F77-B66E-83E7-CDA5-B50BB7D12ACE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877296" y="1588103"/>
            <a:ext cx="496330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CD61D1A-F49E-BDAB-8D3A-FFC481A545F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877296" y="2275430"/>
            <a:ext cx="4963302" cy="376593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708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79F51-A163-481D-9BF2-9E91AACDDD45}" type="datetime1">
              <a:rPr lang="pt-PT" smtClean="0"/>
              <a:t>16/06/2024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67FD1BB-285C-1191-4BC2-239F723B2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0" y="156238"/>
            <a:ext cx="10163264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69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1D494-7F59-4819-916D-F6591409D77E}" type="datetime1">
              <a:rPr lang="pt-PT" smtClean="0"/>
              <a:t>16/06/2024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36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2577" y="511281"/>
            <a:ext cx="6025822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C3504-A377-4E23-819B-2E40407CC374}" type="datetime1">
              <a:rPr lang="pt-PT" smtClean="0"/>
              <a:t>16/06/2024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0418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1016326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3" y="609600"/>
            <a:ext cx="10163263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1016326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2BBA2-D950-4474-80FC-782A8D010538}" type="datetime1">
              <a:rPr lang="pt-PT" smtClean="0"/>
              <a:t>16/06/2024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65986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92DE4015-80EE-5988-AD4A-2C33C84EA32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4349C0F-BB65-C8F8-9C1D-56CE4D79DA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/>
            <a:stretch>
              <a:fillRect/>
            </a:stretch>
          </p:blipFill>
          <p:spPr>
            <a:xfrm>
              <a:off x="8240257" y="0"/>
              <a:ext cx="3951743" cy="68580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25160B0-ADDD-641D-48CE-D3FD998E9E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/>
            <a:stretch>
              <a:fillRect/>
            </a:stretch>
          </p:blipFill>
          <p:spPr>
            <a:xfrm>
              <a:off x="0" y="0"/>
              <a:ext cx="666750" cy="6858000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6750" y="156238"/>
            <a:ext cx="10163264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6750" y="1633277"/>
            <a:ext cx="10173848" cy="4408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28659" y="6039761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6EE17-35F2-4844-810C-CEAEE4FAFF1D}" type="datetime1">
              <a:rPr lang="pt-PT" smtClean="0"/>
              <a:t>16/06/2024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75412" y="6037718"/>
            <a:ext cx="807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 dirty="0"/>
              <a:t>Pedro Vieira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876" y="6037718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179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nvd.nist.gov/general/nvd-dashboar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13.emf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wjburns/common-password-list-rockyoutx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haveibeenpwned.com/" TargetMode="Externa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hyperlink" Target="https://ransomwatch.telemetry.ltd/#/READM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ansomwatch.telemetry.ltd/#/recentpost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hyperlink" Target="https://www.nomoreransom.org/en/index.html" TargetMode="Externa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images.shodan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edroaovieira/osint/tree/main/shodan" TargetMode="External"/><Relationship Id="rId5" Type="http://schemas.openxmlformats.org/officeDocument/2006/relationships/image" Target="../media/image35.png"/><Relationship Id="rId4" Type="http://schemas.openxmlformats.org/officeDocument/2006/relationships/hyperlink" Target="https://www.shodan.io/explore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xposure.shodan.io/#/P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www.youtube.com/watch?v=9ZVaj8ETCU8" TargetMode="External"/><Relationship Id="rId7" Type="http://schemas.openxmlformats.org/officeDocument/2006/relationships/hyperlink" Target="https://www.shodan.io/search?query=vuln%3Ams17-010+country%3Ap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hyperlink" Target="https://www.shodan.io/search?query=vuln%3ACVE-2022-32548+country%3Apt" TargetMode="External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hyperlink" Target="https://www.youtube.com/watch?v=QBgU0JWFYXE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hyperlink" Target="https://www.shodan.io/search?query=vuln%3ACVE-2014-0160+country%3Apt" TargetMode="External"/><Relationship Id="rId7" Type="http://schemas.openxmlformats.org/officeDocument/2006/relationships/hyperlink" Target="https://www.youtube.com/watch?v=yn59HYdwzD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hyperlink" Target="https://www.youtube.com/watch?v=SgJm0C6jzbo" TargetMode="External"/><Relationship Id="rId10" Type="http://schemas.openxmlformats.org/officeDocument/2006/relationships/image" Target="../media/image43.png"/><Relationship Id="rId4" Type="http://schemas.openxmlformats.org/officeDocument/2006/relationships/image" Target="../media/image41.png"/><Relationship Id="rId9" Type="http://schemas.openxmlformats.org/officeDocument/2006/relationships/hyperlink" Target="https://www.shodan.io/search?query=vuln%3ACVE-2020-0796+country%3Apt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odan.io/search?query=vuln%3ACVE-2019-0708+country%3Apt" TargetMode="External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rAMKgrzO9KQ" TargetMode="Externa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hyperlink" Target="https://www.shodan.io/search?query=country%3Apt+port%3A%22445%22+Authentication%3A+%22disabled%22" TargetMode="External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hyperlink" Target="https://images.shodan.io/?query=vnc+screenshot.label%3Aloggedin+country%3Apt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cibercrime.ministeriopublico.pt/" TargetMode="External"/><Relationship Id="rId3" Type="http://schemas.openxmlformats.org/officeDocument/2006/relationships/hyperlink" Target="https://www.anacom.pt/render.jsp?categoryId=345750" TargetMode="External"/><Relationship Id="rId7" Type="http://schemas.openxmlformats.org/officeDocument/2006/relationships/hyperlink" Target="https://www.policiajudiciaria.pt/unc3t/" TargetMode="External"/><Relationship Id="rId2" Type="http://schemas.openxmlformats.org/officeDocument/2006/relationships/hyperlink" Target="https://dre.pt/dre/detalhe/decreto-lei/65-2021-1686979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ncs.gov.pt/pt/certpt/" TargetMode="External"/><Relationship Id="rId5" Type="http://schemas.openxmlformats.org/officeDocument/2006/relationships/hyperlink" Target="https://www.cncs.gov.pt/pt/notificacao-incidentes/" TargetMode="External"/><Relationship Id="rId4" Type="http://schemas.openxmlformats.org/officeDocument/2006/relationships/hyperlink" Target="https://www.cncs.gov.pt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7B34B-671D-5DA8-0410-6DF4C67443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sz="4000" dirty="0"/>
              <a:t>Sea and Vulnerabilities as Seen by Shodan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709A14-2616-B754-1BAE-BDEA410712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/>
              <a:t>CELFOCUS HACKATHON – 17/06/2024</a:t>
            </a:r>
          </a:p>
        </p:txBody>
      </p:sp>
      <p:sp>
        <p:nvSpPr>
          <p:cNvPr id="4" name="Subtitle 6">
            <a:extLst>
              <a:ext uri="{FF2B5EF4-FFF2-40B4-BE49-F238E27FC236}">
                <a16:creationId xmlns:a16="http://schemas.microsoft.com/office/drawing/2014/main" id="{BCE7BF59-E73A-97BA-17A9-68C9162F3EE2}"/>
              </a:ext>
            </a:extLst>
          </p:cNvPr>
          <p:cNvSpPr txBox="1">
            <a:spLocks/>
          </p:cNvSpPr>
          <p:nvPr/>
        </p:nvSpPr>
        <p:spPr>
          <a:xfrm>
            <a:off x="697876" y="5423757"/>
            <a:ext cx="8455649" cy="5467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PORTUGAL EDITION</a:t>
            </a:r>
            <a:endParaRPr lang="pt-PT" sz="20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FF9D10-0791-0DCA-ADF0-3403732FE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565" y="4238565"/>
            <a:ext cx="2629267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47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hlinkClick r:id="rId2"/>
            <a:extLst>
              <a:ext uri="{FF2B5EF4-FFF2-40B4-BE49-F238E27FC236}">
                <a16:creationId xmlns:a16="http://schemas.microsoft.com/office/drawing/2014/main" id="{AFE4CA0B-703C-E636-9165-C68A9E570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49" y="1718631"/>
            <a:ext cx="7629525" cy="43459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474AF8-0C1C-CB8F-F7CD-77E60B60C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</a:t>
            </a:r>
            <a:br>
              <a:rPr lang="en-US" dirty="0"/>
            </a:br>
            <a:r>
              <a:rPr lang="en-US" dirty="0"/>
              <a:t>	Statistics by Year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6D12B9-3FE7-0D10-F46E-6AAFAD998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10</a:t>
            </a:fld>
            <a:endParaRPr lang="pt-PT"/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0866971B-E7F5-2DE2-D28F-62C329A74D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487301"/>
              </p:ext>
            </p:extLst>
          </p:nvPr>
        </p:nvGraphicFramePr>
        <p:xfrm>
          <a:off x="8469618" y="3014277"/>
          <a:ext cx="2197636" cy="16638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7636">
                  <a:extLst>
                    <a:ext uri="{9D8B030D-6E8A-4147-A177-3AD203B41FA5}">
                      <a16:colId xmlns:a16="http://schemas.microsoft.com/office/drawing/2014/main" val="240793167"/>
                    </a:ext>
                  </a:extLst>
                </a:gridCol>
              </a:tblGrid>
              <a:tr h="8172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known vulnerabilities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999827"/>
                  </a:ext>
                </a:extLst>
              </a:tr>
              <a:tr h="846594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 283.154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9570723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E5F192D1-498D-4C89-CE0E-57A8A33E2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9618" y="5731188"/>
            <a:ext cx="2197636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82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927BC-7C9A-E09A-A97A-0BF284B6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</a:t>
            </a:r>
            <a:br>
              <a:rPr lang="en-US" dirty="0"/>
            </a:br>
            <a:r>
              <a:rPr lang="en-US" dirty="0"/>
              <a:t>	Statistics by Severity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EA2D2-5BE9-9B29-4A4B-8A79D7602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11</a:t>
            </a:fld>
            <a:endParaRPr lang="pt-PT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9F3C5DB-DD4B-01B7-8F92-A3A86DC95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6750" y="1856422"/>
            <a:ext cx="8119432" cy="4047148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56EC69A-F3BC-93DB-DC41-32ACC3656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916194" y="3084658"/>
            <a:ext cx="2114550" cy="15906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2BF416-E8E0-F23A-CCDB-52F7560E2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6194" y="5570195"/>
            <a:ext cx="2114550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337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8A274-6DDB-BC96-6477-F5A8B4EFF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</a:t>
            </a:r>
            <a:br>
              <a:rPr lang="en-US" dirty="0"/>
            </a:br>
            <a:r>
              <a:rPr lang="en-US" dirty="0"/>
              <a:t>	Examples from Shodan.io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10BB25D-5B89-E82F-C075-7900B1AD62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4002728"/>
              </p:ext>
            </p:extLst>
          </p:nvPr>
        </p:nvGraphicFramePr>
        <p:xfrm>
          <a:off x="666750" y="1719263"/>
          <a:ext cx="10174287" cy="4450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1429">
                  <a:extLst>
                    <a:ext uri="{9D8B030D-6E8A-4147-A177-3AD203B41FA5}">
                      <a16:colId xmlns:a16="http://schemas.microsoft.com/office/drawing/2014/main" val="2042882742"/>
                    </a:ext>
                  </a:extLst>
                </a:gridCol>
                <a:gridCol w="3391429">
                  <a:extLst>
                    <a:ext uri="{9D8B030D-6E8A-4147-A177-3AD203B41FA5}">
                      <a16:colId xmlns:a16="http://schemas.microsoft.com/office/drawing/2014/main" val="2212259544"/>
                    </a:ext>
                  </a:extLst>
                </a:gridCol>
                <a:gridCol w="3391429">
                  <a:extLst>
                    <a:ext uri="{9D8B030D-6E8A-4147-A177-3AD203B41FA5}">
                      <a16:colId xmlns:a16="http://schemas.microsoft.com/office/drawing/2014/main" val="3934129666"/>
                    </a:ext>
                  </a:extLst>
                </a:gridCol>
              </a:tblGrid>
              <a:tr h="5319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Default/No Password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Industrial Control Systems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Vulnerable Systems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8927676"/>
                  </a:ext>
                </a:extLst>
              </a:tr>
              <a:tr h="391824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85408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B34E1-45AA-8C7B-1317-3FDC98EC5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12</a:t>
            </a:fld>
            <a:endParaRPr lang="pt-PT"/>
          </a:p>
        </p:txBody>
      </p:sp>
      <p:pic>
        <p:nvPicPr>
          <p:cNvPr id="7" name="Content Placeholder 11">
            <a:extLst>
              <a:ext uri="{FF2B5EF4-FFF2-40B4-BE49-F238E27FC236}">
                <a16:creationId xmlns:a16="http://schemas.microsoft.com/office/drawing/2014/main" id="{739B40C0-28B1-B8C8-44F3-2B74BDEC2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59" y="2344975"/>
            <a:ext cx="3261945" cy="1841420"/>
          </a:xfrm>
          <a:prstGeom prst="rect">
            <a:avLst/>
          </a:prstGeom>
        </p:spPr>
      </p:pic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93584352-B30E-CDA6-5608-C7F4EA7E8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824" y="2300041"/>
            <a:ext cx="2545488" cy="1900447"/>
          </a:xfrm>
          <a:prstGeom prst="rect">
            <a:avLst/>
          </a:prstGeom>
        </p:spPr>
      </p:pic>
      <p:pic>
        <p:nvPicPr>
          <p:cNvPr id="9" name="Content Placeholder 11">
            <a:extLst>
              <a:ext uri="{FF2B5EF4-FFF2-40B4-BE49-F238E27FC236}">
                <a16:creationId xmlns:a16="http://schemas.microsoft.com/office/drawing/2014/main" id="{0F5351C1-2A70-194A-595C-1318A769B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824" y="4216330"/>
            <a:ext cx="2545488" cy="1924471"/>
          </a:xfrm>
          <a:prstGeom prst="rect">
            <a:avLst/>
          </a:prstGeom>
        </p:spPr>
      </p:pic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0BDADC66-4AD2-5E10-EF2D-FAC64F780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500" y="2295482"/>
            <a:ext cx="2451378" cy="1909564"/>
          </a:xfrm>
          <a:prstGeom prst="rect">
            <a:avLst/>
          </a:prstGeom>
        </p:spPr>
      </p:pic>
      <p:pic>
        <p:nvPicPr>
          <p:cNvPr id="11" name="Content Placeholder 15">
            <a:extLst>
              <a:ext uri="{FF2B5EF4-FFF2-40B4-BE49-F238E27FC236}">
                <a16:creationId xmlns:a16="http://schemas.microsoft.com/office/drawing/2014/main" id="{A0522AB3-0D52-E76A-B8F8-B549D046D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500" y="4228440"/>
            <a:ext cx="2451378" cy="1917611"/>
          </a:xfrm>
          <a:prstGeom prst="rect">
            <a:avLst/>
          </a:prstGeom>
        </p:spPr>
      </p:pic>
      <p:pic>
        <p:nvPicPr>
          <p:cNvPr id="12" name="Content Placeholder 13">
            <a:extLst>
              <a:ext uri="{FF2B5EF4-FFF2-40B4-BE49-F238E27FC236}">
                <a16:creationId xmlns:a16="http://schemas.microsoft.com/office/drawing/2014/main" id="{2FEC4EA9-A5E4-B7F5-416F-2D6DAEB7F6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538" y="4257621"/>
            <a:ext cx="2930697" cy="183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17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Attack Vectors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Easy-Peasy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93331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Attack Vectors</a:t>
            </a:r>
            <a:br>
              <a:rPr lang="en-US" dirty="0"/>
            </a:br>
            <a:r>
              <a:rPr lang="en-US" dirty="0"/>
              <a:t>	Credentials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5698573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Insecure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Compromised/Leaked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No password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Default credentials (admin/admin)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Weak passwords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Reused passwords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Hacked legitime sites leaked user information and credentials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Mother of all breaches reveals 26 billion records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14</a:t>
            </a:fld>
            <a:endParaRPr lang="pt-PT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5AA07BE4-3EBE-9967-5911-66620B3AF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014" y="3547963"/>
            <a:ext cx="4116711" cy="2209302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C7D95C52-1DC8-ED57-7C08-4927148ABF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9955" y="3808326"/>
            <a:ext cx="4987552" cy="168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13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Attack Vectors</a:t>
            </a:r>
            <a:br>
              <a:rPr lang="en-US" dirty="0"/>
            </a:br>
            <a:r>
              <a:rPr lang="en-US" dirty="0"/>
              <a:t>	Misconfiguration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2704692"/>
              </p:ext>
            </p:extLst>
          </p:nvPr>
        </p:nvGraphicFramePr>
        <p:xfrm>
          <a:off x="666750" y="1719261"/>
          <a:ext cx="10174288" cy="4536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5173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Shared Folder – Authentication disabled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WordPress site – Configuration available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40194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15</a:t>
            </a:fld>
            <a:endParaRPr lang="pt-P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A13005-0E10-0486-2E1A-55D9E04BA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07" y="2389351"/>
            <a:ext cx="1303463" cy="35474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E70E9D-EEA4-5E94-317F-BF4026543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1927" y="2687965"/>
            <a:ext cx="1253604" cy="3091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8007D1-2AB7-8D8F-F393-7F498DD31E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2489" y="2268164"/>
            <a:ext cx="1260726" cy="39879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BA1AC07-DD90-EED9-7792-146E51903682}"/>
              </a:ext>
            </a:extLst>
          </p:cNvPr>
          <p:cNvSpPr/>
          <p:nvPr/>
        </p:nvSpPr>
        <p:spPr>
          <a:xfrm>
            <a:off x="1203993" y="2560932"/>
            <a:ext cx="1076249" cy="127033"/>
          </a:xfrm>
          <a:prstGeom prst="rect">
            <a:avLst/>
          </a:prstGeom>
          <a:noFill/>
          <a:ln w="9525" cap="flat" cmpd="sng" algn="ctr">
            <a:solidFill>
              <a:srgbClr val="ED0007"/>
            </a:solidFill>
            <a:prstDash val="solid"/>
          </a:ln>
          <a:effectLst/>
        </p:spPr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471FE3-6182-9FEB-312A-62F2A01FA58D}"/>
              </a:ext>
            </a:extLst>
          </p:cNvPr>
          <p:cNvSpPr/>
          <p:nvPr/>
        </p:nvSpPr>
        <p:spPr>
          <a:xfrm>
            <a:off x="2721746" y="2859546"/>
            <a:ext cx="1076249" cy="127033"/>
          </a:xfrm>
          <a:prstGeom prst="rect">
            <a:avLst/>
          </a:prstGeom>
          <a:noFill/>
          <a:ln w="9525" cap="flat" cmpd="sng" algn="ctr">
            <a:solidFill>
              <a:srgbClr val="ED0007"/>
            </a:solidFill>
            <a:prstDash val="solid"/>
          </a:ln>
          <a:effectLst/>
        </p:spPr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A13A5-7D9B-3D8F-DB59-8EA9680D2387}"/>
              </a:ext>
            </a:extLst>
          </p:cNvPr>
          <p:cNvSpPr/>
          <p:nvPr/>
        </p:nvSpPr>
        <p:spPr>
          <a:xfrm>
            <a:off x="4214728" y="2436216"/>
            <a:ext cx="1076249" cy="127033"/>
          </a:xfrm>
          <a:prstGeom prst="rect">
            <a:avLst/>
          </a:prstGeom>
          <a:noFill/>
          <a:ln w="9525" cap="flat" cmpd="sng" algn="ctr">
            <a:solidFill>
              <a:srgbClr val="ED0007"/>
            </a:solidFill>
            <a:prstDash val="solid"/>
          </a:ln>
          <a:effectLst/>
        </p:spPr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latin typeface="Bosch Office San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3C51C9-4548-E16B-E59D-7CC401B15B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3966" y="2301215"/>
            <a:ext cx="4499481" cy="389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23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Attack Vectors</a:t>
            </a:r>
            <a:br>
              <a:rPr lang="en-US" dirty="0"/>
            </a:br>
            <a:r>
              <a:rPr lang="en-US" dirty="0"/>
              <a:t>	Software Vulnerabilities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1294538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Shared Folder - Remote Code Execution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Website – Several vulnerabilities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16</a:t>
            </a:fld>
            <a:endParaRPr lang="pt-P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2A532A-0688-E410-AB4B-261220BD8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31" y="2310399"/>
            <a:ext cx="5015579" cy="8668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8503A3-282C-3FA6-00AD-DE6489031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712" y="3298586"/>
            <a:ext cx="3028416" cy="26458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B77716-DB67-AB2A-6488-D3E70E37F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570" y="2310399"/>
            <a:ext cx="4039730" cy="33182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646E50-96D2-0A20-B910-8DF17BE063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2107" y="2472366"/>
            <a:ext cx="3461925" cy="34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28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Attack Vectors</a:t>
            </a:r>
            <a:br>
              <a:rPr lang="en-US" dirty="0"/>
            </a:br>
            <a:r>
              <a:rPr lang="en-US" dirty="0"/>
              <a:t>	Malware - Ransomware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0913496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Redeemer Ransomware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Ransomwatch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17</a:t>
            </a:fld>
            <a:endParaRPr lang="pt-P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D30652-5A6F-DCC3-6111-3502B576E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743" y="2280492"/>
            <a:ext cx="2893785" cy="3692070"/>
          </a:xfrm>
          <a:prstGeom prst="rect">
            <a:avLst/>
          </a:prstGeom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6B797C52-45EB-A33C-798D-E2602E1AF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8218" y="2480545"/>
            <a:ext cx="4672464" cy="329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680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Attack Vectors</a:t>
            </a:r>
            <a:br>
              <a:rPr lang="en-US" dirty="0"/>
            </a:br>
            <a:r>
              <a:rPr lang="en-US" dirty="0"/>
              <a:t>	Malware - Ransomware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8160372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Ransomwatch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NoMoreRansom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18</a:t>
            </a:fld>
            <a:endParaRPr lang="pt-PT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D2A3475E-EB43-4E24-797F-8338F8718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951" y="2351797"/>
            <a:ext cx="4523351" cy="3526605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09673DF8-06F8-0EE6-097C-996D1E5BF6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4277" y="2296712"/>
            <a:ext cx="2805820" cy="370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25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Portuguese landscape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532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3259C-38B6-CDF1-A7C2-93D820894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$whoami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109BB-8DBD-3C37-1629-95B332169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Pedro Vieira</a:t>
            </a:r>
          </a:p>
          <a:p>
            <a:r>
              <a:rPr lang="en-US" dirty="0"/>
              <a:t>Cyber Security Engineer</a:t>
            </a:r>
          </a:p>
          <a:p>
            <a:r>
              <a:rPr lang="en-US" dirty="0"/>
              <a:t>Certified Ethical Hacker</a:t>
            </a:r>
          </a:p>
          <a:p>
            <a:r>
              <a:rPr lang="en-US" dirty="0"/>
              <a:t>Degree at University of Minho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77522-409B-ED4D-18CB-694692890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674" y="2291539"/>
            <a:ext cx="4494613" cy="3618872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48EC881-2AEC-D830-0317-7B4C9070CF36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95137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5539373"/>
              </p:ext>
            </p:extLst>
          </p:nvPr>
        </p:nvGraphicFramePr>
        <p:xfrm>
          <a:off x="666750" y="1719261"/>
          <a:ext cx="10174288" cy="3796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29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Explore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Images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36366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Portugal</a:t>
            </a:r>
            <a:br>
              <a:rPr lang="en-US" dirty="0"/>
            </a:br>
            <a:r>
              <a:rPr lang="en-US" dirty="0"/>
              <a:t>	Shodan.io - Search Engine for Internet Of Things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20</a:t>
            </a:fld>
            <a:endParaRPr lang="pt-PT"/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6E990585-3151-D696-9EC4-AED0AD6D9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139" y="2291981"/>
            <a:ext cx="4986960" cy="3145809"/>
          </a:xfrm>
          <a:prstGeom prst="rect">
            <a:avLst/>
          </a:prstGeom>
        </p:spPr>
      </p:pic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217C93A6-C0E6-4775-50FE-647A993F4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94" y="2291981"/>
            <a:ext cx="4986960" cy="314580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BABD283-4D1B-10A8-1256-BBDD908936A7}"/>
              </a:ext>
            </a:extLst>
          </p:cNvPr>
          <p:cNvSpPr txBox="1">
            <a:spLocks/>
          </p:cNvSpPr>
          <p:nvPr/>
        </p:nvSpPr>
        <p:spPr>
          <a:xfrm>
            <a:off x="666750" y="5604387"/>
            <a:ext cx="10173848" cy="436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/>
              <a:t>Shodan Queries (</a:t>
            </a:r>
            <a:r>
              <a:rPr lang="en-US" dirty="0">
                <a:hlinkClick r:id="rId6"/>
              </a:rPr>
              <a:t>link</a:t>
            </a:r>
            <a:r>
              <a:rPr lang="en-US" dirty="0"/>
              <a:t>)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1982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Portugal</a:t>
            </a:r>
            <a:br>
              <a:rPr lang="en-US" dirty="0"/>
            </a:br>
            <a:r>
              <a:rPr lang="en-US" dirty="0"/>
              <a:t>	Shodan.io - Search Engine for Internet Of Things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4691852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4288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Internet Exposure Observatory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21</a:t>
            </a:fld>
            <a:endParaRPr lang="pt-PT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E99441C1-C375-515D-F607-9CC168498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176" y="2300843"/>
            <a:ext cx="5341647" cy="371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54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Portugal</a:t>
            </a:r>
            <a:br>
              <a:rPr lang="en-US" dirty="0"/>
            </a:br>
            <a:r>
              <a:rPr lang="en-US" dirty="0"/>
              <a:t>	Shodan.io - Search Engine for Internet Of Things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3602686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 in Portugal - CVE-2022-32548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EternalBlue - MS17-010 - CVE-2017-0144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22</a:t>
            </a:fld>
            <a:endParaRPr lang="pt-PT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68EF08D2-13DC-BC89-D64D-710FADF37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52" y="2274467"/>
            <a:ext cx="5002392" cy="679876"/>
          </a:xfrm>
          <a:prstGeom prst="rect">
            <a:avLst/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4DFAE5F0-F378-885F-88BF-257564CB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9333" y="2998662"/>
            <a:ext cx="4044229" cy="3022856"/>
          </a:xfrm>
          <a:prstGeom prst="rect">
            <a:avLst/>
          </a:prstGeom>
        </p:spPr>
      </p:pic>
      <p:pic>
        <p:nvPicPr>
          <p:cNvPr id="7" name="Picture 6">
            <a:hlinkClick r:id="rId7"/>
            <a:extLst>
              <a:ext uri="{FF2B5EF4-FFF2-40B4-BE49-F238E27FC236}">
                <a16:creationId xmlns:a16="http://schemas.microsoft.com/office/drawing/2014/main" id="{E9137F42-B94A-354D-34B3-BB572044F4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8776" y="3255204"/>
            <a:ext cx="3643076" cy="2762743"/>
          </a:xfrm>
          <a:prstGeom prst="rect">
            <a:avLst/>
          </a:prstGeom>
        </p:spPr>
      </p:pic>
      <p:pic>
        <p:nvPicPr>
          <p:cNvPr id="8" name="Picture 7">
            <a:hlinkClick r:id="rId9"/>
            <a:extLst>
              <a:ext uri="{FF2B5EF4-FFF2-40B4-BE49-F238E27FC236}">
                <a16:creationId xmlns:a16="http://schemas.microsoft.com/office/drawing/2014/main" id="{0A48D96F-FCF7-090D-52CC-63001C709F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99118" y="2274467"/>
            <a:ext cx="5002392" cy="93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05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Portugal</a:t>
            </a:r>
            <a:br>
              <a:rPr lang="en-US" dirty="0"/>
            </a:br>
            <a:r>
              <a:rPr lang="en-US" dirty="0"/>
              <a:t>	Shodan.io - Search Engine for Internet Of Things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1585822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Heartbleed - CVE-2014-0160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SMBGhost - CVE-2020-0796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23</a:t>
            </a:fld>
            <a:endParaRPr lang="pt-PT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3D5C57E0-29CE-9F26-1001-ED1AD3D70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318" y="3322259"/>
            <a:ext cx="3443293" cy="2636837"/>
          </a:xfrm>
          <a:prstGeom prst="rect">
            <a:avLst/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03DF03AC-6A5C-9096-0EDB-7E243D1217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140" y="2257761"/>
            <a:ext cx="4967650" cy="957758"/>
          </a:xfrm>
          <a:prstGeom prst="rect">
            <a:avLst/>
          </a:prstGeom>
        </p:spPr>
      </p:pic>
      <p:pic>
        <p:nvPicPr>
          <p:cNvPr id="7" name="Picture 6">
            <a:hlinkClick r:id="rId7"/>
            <a:extLst>
              <a:ext uri="{FF2B5EF4-FFF2-40B4-BE49-F238E27FC236}">
                <a16:creationId xmlns:a16="http://schemas.microsoft.com/office/drawing/2014/main" id="{64AEE8DF-EC31-2FD7-D4AB-734CCD0AF0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9170" y="2257761"/>
            <a:ext cx="4967650" cy="858533"/>
          </a:xfrm>
          <a:prstGeom prst="rect">
            <a:avLst/>
          </a:prstGeom>
        </p:spPr>
      </p:pic>
      <p:pic>
        <p:nvPicPr>
          <p:cNvPr id="8" name="Picture 7">
            <a:hlinkClick r:id="rId9"/>
            <a:extLst>
              <a:ext uri="{FF2B5EF4-FFF2-40B4-BE49-F238E27FC236}">
                <a16:creationId xmlns:a16="http://schemas.microsoft.com/office/drawing/2014/main" id="{DE4F5D57-51F3-56C5-B299-EE0A48C88D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26762" y="3191042"/>
            <a:ext cx="3552466" cy="276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19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Portugal</a:t>
            </a:r>
            <a:br>
              <a:rPr lang="en-US" dirty="0"/>
            </a:br>
            <a:r>
              <a:rPr lang="en-US" dirty="0"/>
              <a:t>	Shodan.io - Search Engine for Internet Of Things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5225447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BlueKeep - CVE-2019-0708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24</a:t>
            </a:fld>
            <a:endParaRPr lang="pt-PT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DC77C2-2436-9A43-3AE0-F442EC24D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1385" y="2611923"/>
            <a:ext cx="4929644" cy="3066915"/>
          </a:xfrm>
          <a:prstGeom prst="rect">
            <a:avLst/>
          </a:prstGeom>
        </p:spPr>
      </p:pic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6EFFCE88-215C-6331-D112-56D3B013C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971" y="3304013"/>
            <a:ext cx="3526053" cy="2708816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4C4658EC-9F31-5DCC-E1DD-84F642ED50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781" y="2273691"/>
            <a:ext cx="4998435" cy="97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38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Portugal</a:t>
            </a:r>
            <a:br>
              <a:rPr lang="en-US" dirty="0"/>
            </a:br>
            <a:r>
              <a:rPr lang="en-US" dirty="0"/>
              <a:t>	Shodan.io - Search Engine for Internet Of Things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3369439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982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6363306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Shared Folders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25</a:t>
            </a:fld>
            <a:endParaRPr lang="pt-PT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B448B8E7-7B30-976E-6FFD-91AB31F08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75" y="2778289"/>
            <a:ext cx="3466546" cy="270625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0B402E1-BF2F-24AD-319C-FF1027549542}"/>
              </a:ext>
            </a:extLst>
          </p:cNvPr>
          <p:cNvGrpSpPr/>
          <p:nvPr/>
        </p:nvGrpSpPr>
        <p:grpSpPr>
          <a:xfrm>
            <a:off x="4588436" y="2282881"/>
            <a:ext cx="6130287" cy="3706756"/>
            <a:chOff x="4710311" y="2097144"/>
            <a:chExt cx="7481689" cy="396869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144D2A-9280-BCDE-C75D-8C1A01956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10311" y="2097144"/>
              <a:ext cx="3728786" cy="32415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E14E343-4572-2382-82F4-76B5F66C3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02356" y="2660518"/>
              <a:ext cx="3674846" cy="29123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0C7E255-0952-C5DB-D5D1-D45D13449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49571" y="3298214"/>
              <a:ext cx="3780750" cy="21392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6A83B4-D81C-C2B8-30C0-43013BBE5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11508" y="3846641"/>
              <a:ext cx="3823111" cy="17579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6C590F5-D688-C715-3DE9-54AFC1AD3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39777" y="2440401"/>
              <a:ext cx="3907834" cy="12708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5B1BA4A-E3D1-9DFF-9AFD-6DBC52322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146491" y="2097144"/>
              <a:ext cx="4045508" cy="13555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B16F760-D1DA-7A1C-8D7E-F280F9FD4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14701"/>
            <a:stretch/>
          </p:blipFill>
          <p:spPr>
            <a:xfrm>
              <a:off x="9129650" y="2984049"/>
              <a:ext cx="3062350" cy="30817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78002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Portugal</a:t>
            </a:r>
            <a:br>
              <a:rPr lang="en-US" dirty="0"/>
            </a:br>
            <a:r>
              <a:rPr lang="en-US" dirty="0"/>
              <a:t>	Shodan.io - Search Engine for Internet Of Things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856787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6288088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Logged In Remote Access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26</a:t>
            </a:fld>
            <a:endParaRPr lang="pt-P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639BC7-5A86-1170-2449-1DB04D1CF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528" y="2295524"/>
            <a:ext cx="5101929" cy="3670841"/>
          </a:xfrm>
          <a:prstGeom prst="rect">
            <a:avLst/>
          </a:prstGeom>
        </p:spPr>
      </p:pic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D3290530-84C1-C5D7-5DE1-8414CBAAB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558" y="2904499"/>
            <a:ext cx="3608389" cy="22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08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362456"/>
            <a:ext cx="10163263" cy="3164992"/>
          </a:xfrm>
        </p:spPr>
        <p:txBody>
          <a:bodyPr>
            <a:normAutofit/>
          </a:bodyPr>
          <a:lstStyle/>
          <a:p>
            <a:pPr algn="ctr"/>
            <a:r>
              <a:rPr lang="pt-PT" sz="6600" dirty="0"/>
              <a:t>THANK YOU</a:t>
            </a:r>
            <a:br>
              <a:rPr lang="pt-PT" sz="6600" dirty="0"/>
            </a:br>
            <a:br>
              <a:rPr lang="pt-PT" sz="6600" dirty="0"/>
            </a:br>
            <a:r>
              <a:rPr lang="pt-PT" sz="6600" dirty="0"/>
              <a:t>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27</a:t>
            </a:fld>
            <a:endParaRPr lang="pt-P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513D44-A9C8-BA9B-6A87-21D85C7B7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2733" y="4228733"/>
            <a:ext cx="2629267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79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B639E-92AC-8929-DAA0-AC8C4477F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 &amp; Laws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15610-7A51-74F9-1622-B4AB04F087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4E964-1996-0087-BB87-139180E06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81052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3DFF-FBF5-18F3-0359-9EB9A96EE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Disclaimer</a:t>
            </a:r>
            <a:br>
              <a:rPr lang="pt-PT" dirty="0"/>
            </a:br>
            <a:r>
              <a:rPr lang="pt-PT" dirty="0"/>
              <a:t>	Boring but necessary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7FF8-B043-6CFB-2B68-743670163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1718631"/>
            <a:ext cx="8770675" cy="4322731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cap="none" dirty="0"/>
              <a:t>Information in this presentation is intended for </a:t>
            </a:r>
            <a:r>
              <a:rPr lang="en-US" b="1" u="sng" cap="none" dirty="0"/>
              <a:t>educational and awareness purposes only</a:t>
            </a:r>
            <a:r>
              <a:rPr lang="en-US" cap="none" dirty="0"/>
              <a:t>.</a:t>
            </a:r>
          </a:p>
          <a:p>
            <a:pPr>
              <a:spcBef>
                <a:spcPts val="600"/>
              </a:spcBef>
            </a:pPr>
            <a:endParaRPr lang="en-US" cap="none" dirty="0"/>
          </a:p>
          <a:p>
            <a:pPr>
              <a:spcBef>
                <a:spcPts val="600"/>
              </a:spcBef>
            </a:pPr>
            <a:r>
              <a:rPr lang="en-US" b="1" cap="none" dirty="0"/>
              <a:t>Live presentation</a:t>
            </a:r>
            <a:r>
              <a:rPr lang="en-US" cap="none" dirty="0"/>
              <a:t>. Not a controlled environment and some contents may be inappropriate for some users.</a:t>
            </a:r>
          </a:p>
          <a:p>
            <a:pPr>
              <a:spcBef>
                <a:spcPts val="600"/>
              </a:spcBef>
            </a:pPr>
            <a:endParaRPr lang="en-US" cap="none" dirty="0"/>
          </a:p>
          <a:p>
            <a:pPr>
              <a:spcBef>
                <a:spcPts val="600"/>
              </a:spcBef>
            </a:pPr>
            <a:r>
              <a:rPr lang="en-US" b="1" cap="none" dirty="0"/>
              <a:t>I accept no responsibility</a:t>
            </a:r>
            <a:r>
              <a:rPr lang="en-US" cap="none" dirty="0"/>
              <a:t> in any kind for the use, misuse, downloading, viewing in whatever way the links in this presentation.</a:t>
            </a:r>
          </a:p>
          <a:p>
            <a:pPr>
              <a:spcBef>
                <a:spcPts val="600"/>
              </a:spcBef>
            </a:pPr>
            <a:endParaRPr lang="en-US" cap="none" dirty="0"/>
          </a:p>
          <a:p>
            <a:pPr>
              <a:spcBef>
                <a:spcPts val="600"/>
              </a:spcBef>
            </a:pPr>
            <a:r>
              <a:rPr lang="en-US" cap="none" dirty="0"/>
              <a:t>This presentation </a:t>
            </a:r>
            <a:r>
              <a:rPr lang="en-US" b="1" cap="none" dirty="0"/>
              <a:t>is not related</a:t>
            </a:r>
            <a:r>
              <a:rPr lang="en-US" cap="none" dirty="0"/>
              <a:t> to my work or employer.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2D34793-B96B-21A5-10F4-8987C3084988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4</a:t>
            </a:fld>
            <a:endParaRPr lang="pt-P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EF0556-C64C-D045-E242-297C60B12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6369" y="2340769"/>
            <a:ext cx="2755631" cy="370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72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3DFF-FBF5-18F3-0359-9EB9A96EE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Disclaimer</a:t>
            </a:r>
            <a:br>
              <a:rPr lang="pt-PT" dirty="0"/>
            </a:br>
            <a:r>
              <a:rPr lang="pt-PT" dirty="0"/>
              <a:t>	Avoid illegal activities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7FF8-B043-6CFB-2B68-743670163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1718631"/>
            <a:ext cx="8770675" cy="4322731"/>
          </a:xfrm>
        </p:spPr>
        <p:txBody>
          <a:bodyPr>
            <a:noAutofit/>
          </a:bodyPr>
          <a:lstStyle/>
          <a:p>
            <a:pPr rtl="0">
              <a:buSzPts val="1400"/>
              <a:buFont typeface="Wingdings 3" panose="05040102010807070707" pitchFamily="18" charset="2"/>
              <a:buChar char=""/>
            </a:pPr>
            <a:r>
              <a:rPr lang="en-US" b="0" i="0" u="none" strike="noStrike" kern="1200" baseline="0" dirty="0">
                <a:solidFill>
                  <a:srgbClr val="404040"/>
                </a:solidFill>
              </a:rPr>
              <a:t>Some links, websites, software or other items listed may or </a:t>
            </a:r>
            <a:r>
              <a:rPr lang="en-US" b="1" i="0" u="none" strike="noStrike" kern="1200" baseline="0" dirty="0">
                <a:solidFill>
                  <a:srgbClr val="404040"/>
                </a:solidFill>
              </a:rPr>
              <a:t>may not be legal</a:t>
            </a:r>
            <a:r>
              <a:rPr lang="en-US" b="0" i="0" u="none" strike="noStrike" kern="1200" baseline="0" dirty="0">
                <a:solidFill>
                  <a:srgbClr val="404040"/>
                </a:solidFill>
              </a:rPr>
              <a:t>, illegal, a felony, misdemeanor, or worse, in your country.</a:t>
            </a:r>
          </a:p>
          <a:p>
            <a:pPr rtl="0"/>
            <a:endParaRPr lang="en-US" b="0" i="0" u="none" strike="noStrike" kern="1200" baseline="0" dirty="0">
              <a:solidFill>
                <a:srgbClr val="404040"/>
              </a:solidFill>
            </a:endParaRPr>
          </a:p>
          <a:p>
            <a:pPr rtl="0">
              <a:buSzPts val="1400"/>
              <a:buFont typeface="Wingdings 3" panose="05040102010807070707" pitchFamily="18" charset="2"/>
              <a:buChar char=""/>
            </a:pPr>
            <a:r>
              <a:rPr lang="en-US" b="0" i="0" u="none" strike="noStrike" kern="1200" baseline="0" dirty="0">
                <a:solidFill>
                  <a:srgbClr val="404040"/>
                </a:solidFill>
              </a:rPr>
              <a:t>Please make sure that you are </a:t>
            </a:r>
            <a:r>
              <a:rPr lang="en-US" b="1" i="0" u="none" strike="noStrike" kern="1200" baseline="0" dirty="0">
                <a:solidFill>
                  <a:srgbClr val="404040"/>
                </a:solidFill>
              </a:rPr>
              <a:t>allowed</a:t>
            </a:r>
            <a:r>
              <a:rPr lang="en-US" b="0" i="0" u="none" strike="noStrike" kern="1200" baseline="0" dirty="0">
                <a:solidFill>
                  <a:srgbClr val="404040"/>
                </a:solidFill>
              </a:rPr>
              <a:t> to browse the websites, download links and software </a:t>
            </a:r>
            <a:r>
              <a:rPr lang="en-US" b="1" i="0" u="none" strike="noStrike" kern="1200" baseline="0" dirty="0">
                <a:solidFill>
                  <a:srgbClr val="404040"/>
                </a:solidFill>
              </a:rPr>
              <a:t>BEFORE USING!</a:t>
            </a:r>
          </a:p>
          <a:p>
            <a:pPr rtl="0"/>
            <a:endParaRPr lang="en-US" b="0" i="0" u="none" strike="noStrike" kern="1200" baseline="0" dirty="0">
              <a:solidFill>
                <a:srgbClr val="404040"/>
              </a:solidFill>
            </a:endParaRPr>
          </a:p>
          <a:p>
            <a:pPr rtl="0">
              <a:buSzPts val="1400"/>
              <a:buFont typeface="Wingdings 3" panose="05040102010807070707" pitchFamily="18" charset="2"/>
              <a:buChar char=""/>
            </a:pPr>
            <a:r>
              <a:rPr lang="en-US" b="0" i="0" u="none" strike="noStrike" kern="1200" baseline="0" dirty="0">
                <a:solidFill>
                  <a:srgbClr val="404040"/>
                </a:solidFill>
              </a:rPr>
              <a:t>Ignorance about laws or rules is </a:t>
            </a:r>
            <a:r>
              <a:rPr lang="en-US" b="1" i="0" u="none" strike="noStrike" kern="1200" baseline="0" dirty="0">
                <a:solidFill>
                  <a:srgbClr val="404040"/>
                </a:solidFill>
              </a:rPr>
              <a:t>no excuse</a:t>
            </a:r>
            <a:r>
              <a:rPr lang="en-US" b="0" i="0" u="none" strike="noStrike" kern="1200" baseline="0" dirty="0">
                <a:solidFill>
                  <a:srgbClr val="404040"/>
                </a:solidFill>
              </a:rPr>
              <a:t> for illegal activities or wrongdoing.</a:t>
            </a:r>
          </a:p>
          <a:p>
            <a:pPr rtl="0"/>
            <a:endParaRPr lang="en-US" b="0" i="0" u="none" strike="noStrike" kern="1200" baseline="0" dirty="0">
              <a:solidFill>
                <a:srgbClr val="404040"/>
              </a:solidFill>
            </a:endParaRPr>
          </a:p>
          <a:p>
            <a:pPr rtl="0">
              <a:buSzPts val="1400"/>
              <a:buFont typeface="Wingdings 3" panose="05040102010807070707" pitchFamily="18" charset="2"/>
              <a:buChar char=""/>
            </a:pPr>
            <a:r>
              <a:rPr lang="en-US" b="0" i="0" u="none" strike="noStrike" kern="1200" baseline="0" dirty="0">
                <a:solidFill>
                  <a:srgbClr val="404040"/>
                </a:solidFill>
              </a:rPr>
              <a:t>Illegal activities may get you in </a:t>
            </a:r>
            <a:r>
              <a:rPr lang="en-US" b="1" i="0" u="none" strike="noStrike" kern="1200" baseline="0" dirty="0">
                <a:solidFill>
                  <a:srgbClr val="404040"/>
                </a:solidFill>
              </a:rPr>
              <a:t>trouble or arrested</a:t>
            </a:r>
            <a:r>
              <a:rPr lang="en-US" b="0" i="0" u="none" strike="noStrike" kern="1200" baseline="0" dirty="0">
                <a:solidFill>
                  <a:srgbClr val="404040"/>
                </a:solidFill>
              </a:rPr>
              <a:t>.</a:t>
            </a:r>
          </a:p>
          <a:p>
            <a:pPr rtl="0"/>
            <a:endParaRPr lang="en-US" b="0" i="0" u="none" strike="noStrike" kern="1200" baseline="0" dirty="0">
              <a:solidFill>
                <a:srgbClr val="404040"/>
              </a:solidFill>
            </a:endParaRPr>
          </a:p>
          <a:p>
            <a:pPr rtl="0">
              <a:buSzPts val="1400"/>
              <a:buFont typeface="Wingdings 3" panose="05040102010807070707" pitchFamily="18" charset="2"/>
              <a:buChar char=""/>
            </a:pPr>
            <a:r>
              <a:rPr lang="en-US" b="1" i="0" u="sng" strike="noStrike" kern="1200" baseline="0" dirty="0">
                <a:solidFill>
                  <a:srgbClr val="404040"/>
                </a:solidFill>
              </a:rPr>
              <a:t>Always check what is legal, and what laws apply.</a:t>
            </a:r>
            <a:endParaRPr lang="en-US" b="0" i="0" u="sng" strike="noStrike" kern="1200" baseline="0" dirty="0">
              <a:solidFill>
                <a:srgbClr val="404040"/>
              </a:solidFill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2D34793-B96B-21A5-10F4-8987C3084988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5</a:t>
            </a:fld>
            <a:endParaRPr lang="pt-PT" dirty="0"/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DCE780C-9EA3-E784-24F5-6D9694687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7" y="2525187"/>
            <a:ext cx="3055551" cy="30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34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Laws</a:t>
            </a:r>
            <a:br>
              <a:rPr lang="en-US" dirty="0"/>
            </a:br>
            <a:r>
              <a:rPr lang="en-US" dirty="0"/>
              <a:t>	Portuguese Law and Organizations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Laws</a:t>
            </a:r>
          </a:p>
          <a:p>
            <a:pPr lvl="1"/>
            <a:r>
              <a:rPr lang="pt-PT" dirty="0"/>
              <a:t>Diário República Eletrónico (</a:t>
            </a:r>
            <a:r>
              <a:rPr lang="pt-PT" dirty="0">
                <a:hlinkClick r:id="rId2"/>
              </a:rPr>
              <a:t>link</a:t>
            </a:r>
            <a:r>
              <a:rPr lang="pt-PT" dirty="0"/>
              <a:t>)</a:t>
            </a:r>
          </a:p>
          <a:p>
            <a:pPr lvl="1"/>
            <a:r>
              <a:rPr lang="pt-PT" dirty="0"/>
              <a:t>ANACOM (</a:t>
            </a:r>
            <a:r>
              <a:rPr lang="pt-PT" dirty="0">
                <a:hlinkClick r:id="rId3"/>
              </a:rPr>
              <a:t>link</a:t>
            </a:r>
            <a:r>
              <a:rPr lang="pt-PT" dirty="0"/>
              <a:t>)</a:t>
            </a:r>
          </a:p>
          <a:p>
            <a:r>
              <a:rPr lang="en-US" dirty="0"/>
              <a:t>Organizations</a:t>
            </a:r>
          </a:p>
          <a:p>
            <a:pPr lvl="1"/>
            <a:r>
              <a:rPr lang="pt-PT" dirty="0"/>
              <a:t>CNCS – Centro Nacional de Cibersegurança (</a:t>
            </a:r>
            <a:r>
              <a:rPr lang="pt-PT" dirty="0">
                <a:hlinkClick r:id="rId4"/>
              </a:rPr>
              <a:t>link</a:t>
            </a:r>
            <a:r>
              <a:rPr lang="pt-PT" dirty="0"/>
              <a:t>)</a:t>
            </a:r>
          </a:p>
          <a:p>
            <a:pPr lvl="2"/>
            <a:r>
              <a:rPr lang="pt-PT" sz="1600" dirty="0"/>
              <a:t>Incident Notification (</a:t>
            </a:r>
            <a:r>
              <a:rPr lang="pt-PT" sz="1600" dirty="0">
                <a:hlinkClick r:id="rId5"/>
              </a:rPr>
              <a:t>link</a:t>
            </a:r>
            <a:r>
              <a:rPr lang="pt-PT" sz="1600" dirty="0"/>
              <a:t>)</a:t>
            </a:r>
          </a:p>
          <a:p>
            <a:pPr lvl="2"/>
            <a:r>
              <a:rPr lang="pt-PT" sz="1600" dirty="0"/>
              <a:t>CERT.PT (</a:t>
            </a:r>
            <a:r>
              <a:rPr lang="pt-PT" sz="1600" dirty="0">
                <a:hlinkClick r:id="rId6"/>
              </a:rPr>
              <a:t>link</a:t>
            </a:r>
            <a:r>
              <a:rPr lang="pt-PT" sz="1600" dirty="0"/>
              <a:t>)</a:t>
            </a:r>
          </a:p>
          <a:p>
            <a:pPr lvl="1"/>
            <a:r>
              <a:rPr lang="pt-PT" dirty="0"/>
              <a:t>Unidade Nacional de Combate ao Cibercrime e à Criminalidade Tecnológica (UNC3T) (</a:t>
            </a:r>
            <a:r>
              <a:rPr lang="pt-PT" dirty="0">
                <a:hlinkClick r:id="rId7"/>
              </a:rPr>
              <a:t>link</a:t>
            </a:r>
            <a:r>
              <a:rPr lang="pt-PT" dirty="0"/>
              <a:t>)</a:t>
            </a:r>
          </a:p>
          <a:p>
            <a:pPr lvl="1"/>
            <a:r>
              <a:rPr lang="pt-PT" dirty="0"/>
              <a:t>Ministério Público (</a:t>
            </a:r>
            <a:r>
              <a:rPr lang="pt-PT" dirty="0">
                <a:hlinkClick r:id="rId8"/>
              </a:rPr>
              <a:t>link</a:t>
            </a:r>
            <a:r>
              <a:rPr lang="pt-PT" dirty="0"/>
              <a:t>)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6C9CA992-AF2D-00DC-9636-9EB5A1D49E67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02008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E241E-7F31-BE38-2420-E970179C4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Agenda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07FA5-8B6B-6E04-32E7-028A30BA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7</a:t>
            </a:fld>
            <a:endParaRPr lang="pt-PT"/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7909D6FF-E358-D8DE-A77F-E36A1DBAD6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1272393"/>
              </p:ext>
            </p:extLst>
          </p:nvPr>
        </p:nvGraphicFramePr>
        <p:xfrm>
          <a:off x="666750" y="1719263"/>
          <a:ext cx="10174288" cy="4322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238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Definition and Statistics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2345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5712F-AD1B-3531-8AA7-CA6A193BC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</a:t>
            </a:r>
            <a:br>
              <a:rPr lang="en-US" dirty="0"/>
            </a:br>
            <a:r>
              <a:rPr lang="en-US" dirty="0"/>
              <a:t>	Vulnerability vs incident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4C907D1-1B0B-684D-89D1-E0414A33C6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1209229"/>
              </p:ext>
            </p:extLst>
          </p:nvPr>
        </p:nvGraphicFramePr>
        <p:xfrm>
          <a:off x="677333" y="1718631"/>
          <a:ext cx="10162736" cy="1628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2736">
                  <a:extLst>
                    <a:ext uri="{9D8B030D-6E8A-4147-A177-3AD203B41FA5}">
                      <a16:colId xmlns:a16="http://schemas.microsoft.com/office/drawing/2014/main" val="4175609774"/>
                    </a:ext>
                  </a:extLst>
                </a:gridCol>
              </a:tblGrid>
              <a:tr h="436969">
                <a:tc>
                  <a:txBody>
                    <a:bodyPr/>
                    <a:lstStyle/>
                    <a:p>
                      <a:r>
                        <a:rPr lang="en-US" dirty="0"/>
                        <a:t>Vulnerability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169752"/>
                  </a:ext>
                </a:extLst>
              </a:tr>
              <a:tr h="755048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"A weakness in the computational logic (e.g., code) found in software and hardware components that, when exploited, results in a negative impact to </a:t>
                      </a:r>
                      <a:r>
                        <a:rPr lang="en-US" sz="1400" b="1" dirty="0"/>
                        <a:t>confidentiality, integrity, or availability</a:t>
                      </a:r>
                      <a:r>
                        <a:rPr lang="en-US" sz="1400" dirty="0"/>
                        <a:t>." 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816580"/>
                  </a:ext>
                </a:extLst>
              </a:tr>
              <a:tr h="436969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National Vulnerability Database - https://nvd.nist.gov/vuln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352210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925AE-1E35-952B-5761-40D0132EF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9</a:t>
            </a:fld>
            <a:endParaRPr lang="pt-PT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A03E075-BE51-84DF-5092-1F47672C9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142805"/>
              </p:ext>
            </p:extLst>
          </p:nvPr>
        </p:nvGraphicFramePr>
        <p:xfrm>
          <a:off x="666750" y="3684997"/>
          <a:ext cx="10162736" cy="2380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1368">
                  <a:extLst>
                    <a:ext uri="{9D8B030D-6E8A-4147-A177-3AD203B41FA5}">
                      <a16:colId xmlns:a16="http://schemas.microsoft.com/office/drawing/2014/main" val="1484132908"/>
                    </a:ext>
                  </a:extLst>
                </a:gridCol>
                <a:gridCol w="5081368">
                  <a:extLst>
                    <a:ext uri="{9D8B030D-6E8A-4147-A177-3AD203B41FA5}">
                      <a16:colId xmlns:a16="http://schemas.microsoft.com/office/drawing/2014/main" val="1191914556"/>
                    </a:ext>
                  </a:extLst>
                </a:gridCol>
              </a:tblGrid>
              <a:tr h="471278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Vulnerability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Incident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2260879"/>
                  </a:ext>
                </a:extLst>
              </a:tr>
              <a:tr h="19095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04193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AE0F6AD-B5AE-DB37-3E03-07B6959C4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722" y="4433154"/>
            <a:ext cx="1398755" cy="1404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062A4-037C-FFA9-C524-DA84A1F35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530" y="4433154"/>
            <a:ext cx="1398756" cy="14047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530313-68DA-196C-3423-F781A6C61206}"/>
              </a:ext>
            </a:extLst>
          </p:cNvPr>
          <p:cNvSpPr txBox="1"/>
          <p:nvPr/>
        </p:nvSpPr>
        <p:spPr>
          <a:xfrm>
            <a:off x="9734436" y="6089617"/>
            <a:ext cx="1105633" cy="1111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016264">
              <a:spcBef>
                <a:spcPts val="556"/>
              </a:spcBef>
            </a:pPr>
            <a:r>
              <a:rPr lang="en-US" sz="889" dirty="0"/>
              <a:t>images: Flaticon.com</a:t>
            </a:r>
            <a:endParaRPr lang="en-US" sz="889" kern="0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0CAA4B-59BA-EBAB-801C-5213125BEEAD}"/>
              </a:ext>
            </a:extLst>
          </p:cNvPr>
          <p:cNvSpPr txBox="1"/>
          <p:nvPr/>
        </p:nvSpPr>
        <p:spPr>
          <a:xfrm>
            <a:off x="1740174" y="4962268"/>
            <a:ext cx="1557682" cy="3651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016264">
              <a:spcBef>
                <a:spcPts val="556"/>
              </a:spcBef>
            </a:pPr>
            <a:r>
              <a:rPr lang="en-US" sz="2000" kern="0" dirty="0">
                <a:solidFill>
                  <a:srgbClr val="000000"/>
                </a:solidFill>
              </a:rPr>
              <a:t>Open door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6B174A-B966-EE81-CA45-7F11494FEBC0}"/>
              </a:ext>
            </a:extLst>
          </p:cNvPr>
          <p:cNvSpPr txBox="1"/>
          <p:nvPr/>
        </p:nvSpPr>
        <p:spPr>
          <a:xfrm>
            <a:off x="6357960" y="4962268"/>
            <a:ext cx="2558170" cy="3651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016264">
              <a:spcBef>
                <a:spcPts val="556"/>
              </a:spcBef>
            </a:pPr>
            <a:r>
              <a:rPr lang="en-US" sz="2000" kern="0" dirty="0">
                <a:solidFill>
                  <a:srgbClr val="000000"/>
                </a:solidFill>
              </a:rPr>
              <a:t>Unauthorized access</a:t>
            </a:r>
          </a:p>
        </p:txBody>
      </p:sp>
    </p:spTree>
    <p:extLst>
      <p:ext uri="{BB962C8B-B14F-4D97-AF65-F5344CB8AC3E}">
        <p14:creationId xmlns:p14="http://schemas.microsoft.com/office/powerpoint/2010/main" val="145179065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8042</TotalTime>
  <Words>935</Words>
  <Application>Microsoft Office PowerPoint</Application>
  <PresentationFormat>Widescreen</PresentationFormat>
  <Paragraphs>173</Paragraphs>
  <Slides>27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Bosch Office Sans</vt:lpstr>
      <vt:lpstr>Calibri</vt:lpstr>
      <vt:lpstr>Trebuchet MS</vt:lpstr>
      <vt:lpstr>Wingdings 3</vt:lpstr>
      <vt:lpstr>Facet</vt:lpstr>
      <vt:lpstr>Sea and Vulnerabilities as Seen by Shodan</vt:lpstr>
      <vt:lpstr>$whoami</vt:lpstr>
      <vt:lpstr>Disclaimer &amp; Laws</vt:lpstr>
      <vt:lpstr>Disclaimer  Boring but necessary</vt:lpstr>
      <vt:lpstr>Disclaimer  Avoid illegal activities</vt:lpstr>
      <vt:lpstr>Laws  Portuguese Law and Organizations</vt:lpstr>
      <vt:lpstr>Agenda</vt:lpstr>
      <vt:lpstr>Vulnerability</vt:lpstr>
      <vt:lpstr>Vulnerability  Vulnerability vs incident</vt:lpstr>
      <vt:lpstr>Vulnerability  Statistics by Year</vt:lpstr>
      <vt:lpstr>Vulnerability  Statistics by Severity</vt:lpstr>
      <vt:lpstr>Vulnerability  Examples from Shodan.io</vt:lpstr>
      <vt:lpstr>Common Attack Vectors</vt:lpstr>
      <vt:lpstr>Common Attack Vectors  Credentials</vt:lpstr>
      <vt:lpstr>Common Attack Vectors  Misconfiguration</vt:lpstr>
      <vt:lpstr>Common Attack Vectors  Software Vulnerabilities</vt:lpstr>
      <vt:lpstr>Common Attack Vectors  Malware - Ransomware</vt:lpstr>
      <vt:lpstr>Common Attack Vectors  Malware - Ransomware</vt:lpstr>
      <vt:lpstr>Portuguese landscape</vt:lpstr>
      <vt:lpstr>Portugal  Shodan.io - Search Engine for Internet Of Things</vt:lpstr>
      <vt:lpstr>Portugal  Shodan.io - Search Engine for Internet Of Things</vt:lpstr>
      <vt:lpstr>Portugal  Shodan.io - Search Engine for Internet Of Things</vt:lpstr>
      <vt:lpstr>Portugal  Shodan.io - Search Engine for Internet Of Things</vt:lpstr>
      <vt:lpstr>Portugal  Shodan.io - Search Engine for Internet Of Things</vt:lpstr>
      <vt:lpstr>Portugal  Shodan.io - Search Engine for Internet Of Things</vt:lpstr>
      <vt:lpstr>Portugal  Shodan.io - Search Engine for Internet Of Things</vt:lpstr>
      <vt:lpstr>THANK YOU  Q&amp;A</vt:lpstr>
    </vt:vector>
  </TitlesOfParts>
  <Company/>
  <LinksUpToDate>false</LinksUpToDate>
  <SharedDoc>false</SharedDoc>
  <HyperlinkBase>https://github.com/pedroaovieira/osint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Portugal – Sol, Mar e Vulnerabilidades</dc:title>
  <dc:subject>OSINT</dc:subject>
  <dc:creator>Don't OSINT Me !!</dc:creator>
  <cp:keywords>Vulnerabilities</cp:keywords>
  <cp:lastModifiedBy>Pedro Vieira</cp:lastModifiedBy>
  <cp:revision>632</cp:revision>
  <cp:lastPrinted>1976-04-22T21:37:46Z</cp:lastPrinted>
  <dcterms:created xsi:type="dcterms:W3CDTF">1976-04-22T11:00:59Z</dcterms:created>
  <dcterms:modified xsi:type="dcterms:W3CDTF">2024-06-16T14:58:27Z</dcterms:modified>
</cp:coreProperties>
</file>